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4:18:21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46:53.5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381 23 24575,'-13'0'0,"-10"0"0,-14 0 0,-7 0 0,-2 0 0,1 0 0,1 0 0,2 0 0,8-6 0,4-3 0,7 2-8191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46:55.7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774 350 24575,'-6'0'0,"-8"0"0,-9 0 0,-5-6 0,-6-3 0,-2-5 0,-2-7 0,-13-6 0,-10-11 0,-8 1 0,2 0 0,-6 1 0,3 0 0,6 6 0,9 8 0,7 2 0,12 3-8191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46:58.3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580 499 24575,'0'-6'0,"-7"-8"0,-13-8 0,-11-14 0,-19-5 0,-6-10 0,-7-7 0,-5-2 0,3 11 0,6 6 0,13 6 0,8 7 0,5 10 0,7 2 0,8 4-8191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47:00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1101 1118 24575,'-7'-6'0,"-7"-3"0,-9-12 0,-18-21 0,-22-28 0,-31-34 0,-25-24 0,-16-9 0,1 6 0,18 13 0,15 20 0,26 21 0,19 23 0,12 14 0,8 9 0,10 2 0,10 7-8191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47:02.7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609 397 24575,'-7'0'0,"-13"-13"0,-23-10 0,-17-14 0,-4-6 0,-10-3 0,1 0 0,7 3 0,8 7 0,14 4 0,9 8 0,9 1 0,4 5 0,6 6-8191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47:05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807 463 24575,'0'15'0,"0"1"0,-2 0 0,0-1 0,0 1 0,-2-1 0,-5 16 0,9-28 0,-1 0 0,0 0 0,0 0 0,-1-1 0,1 1 0,0 0 0,-1-1 0,0 1 0,1-1 0,-1 0 0,0 1 0,0-1 0,-1 0 0,1 0 0,0 0 0,-1 0 0,1-1 0,-1 1 0,1-1 0,-1 0 0,0 1 0,0-1 0,1 0 0,-1-1 0,0 1 0,0 0 0,0-1 0,0 0 0,0 1 0,0-1 0,0 0 0,0-1 0,0 1 0,0 0 0,0-1 0,0 0 0,0 0 0,-4-1 0,-8-6 0,0-1 0,0 0 0,1-1 0,0 0 0,1-1 0,0-1 0,0 0 0,-10-14 0,-9-7 0,-453-419 0,461 428-1365,8 6-5461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47:11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695 228 24575,'-6'0'0,"-9"-6"0,-14-3 0,-20-11 0,-16-9 0,-14-7 0,-13-2 0,2 5 0,5 8 0,11 8 0,10 7 0,18 6-8191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47:13.7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594 295 24575,'0'-7'0,"-6"-1"0,-15-6 0,-22-14 0,-23-7 0,-19-5 0,-1-1 0,7 5 0,12 4 0,10 7 0,9 7 0,12 7-8191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47:15.5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529 399 24575,'-6'0'0,"-2"-7"0,-6-7 0,-7-9 0,-7 1 0,-3-10 0,-4 2 0,-9-7 0,-2-4 0,-6 0 0,-1-1 0,3 8 0,3 10 0,10 1 0,5 6 0,8 5-8191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47:17.4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457 251 24575,'-7'0'0,"-8"0"0,-7-7 0,-7-7 0,-11-9 0,-5-6 0,-7-4 0,-1 2 0,9 2 0,5 5 0,3 6 0,7 1 0,4 2 0,5 5-8191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4:19:38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1 162 24575,'0'-3'0,"1"0"0,0 0 0,0 0 0,0 0 0,0 0 0,1 0 0,-1 0 0,1 1 0,0-1 0,-1 1 0,1-1 0,1 1 0,-1-1 0,0 1 0,0 0 0,4-2 0,41-28 0,-19 20 0,0 2 0,1 1 0,0 1 0,57-7 0,-68 12 0,75-8 0,1 5 0,135 8 0,-91 1 0,-78-1-63,-37 0-154,0-1 0,0-2 0,0 0 0,1-1 0,22-5 0,-24-1-6609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48:16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4:49:57.9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4:43:46.1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5060 1 24575,'-13'0'0,"1"0"0,0 0 0,0 1 0,-1 1 0,1 0 0,0 0 0,0 2 0,1-1 0,-1 1 0,1 1 0,-1 0 0,1 1 0,1 0 0,-1 0 0,1 1 0,0 1 0,1 0 0,-13 13 0,8-5 0,1 0 0,1 1 0,1 1 0,0-1 0,1 2 0,1-1 0,1 2 0,1-1 0,-9 34 0,8-24 0,-2 0 0,-1-1 0,-23 41 0,27-57 0,-1 1 0,0-1 0,-1-1 0,0 0 0,0 0 0,-2-1 0,1 0 0,-1-1 0,-1 0 0,0 0 0,0-2 0,0 1 0,-1-1 0,0-1 0,0-1 0,-1 0 0,0 0 0,0-1 0,0-1 0,0-1 0,0 0 0,-1 0 0,-16-1 0,-46-2 0,-201 10 0,198-1 0,-329 51 0,213-27 0,46-10 0,-271 44 0,110-19 0,-239 3 0,-6-53 0,175-43 0,303 33 0,-32-3 0,-122-24 0,40 2 0,-33-9 0,219 46 0,1 0 0,-1-1 0,1 0 0,-1 0 0,1 0 0,-1-1 0,1 0 0,0 0 0,0 0 0,1 0 0,-1-1 0,1 0 0,-1 0 0,1 0 0,0-1 0,1 1 0,-1-1 0,1 0 0,0 0 0,0 0 0,0-1 0,1 1 0,0 0 0,0-1 0,0 0 0,1 1 0,0-1 0,0 0 0,0 0 0,1-8 0,-3-58 46,12-117 0,-1 48-1503,-7 104-5369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4:43:47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1 742 24575,'14'-240'0,"-6"163"0,-4 0 0,-7-115 0,-11 78 0,14 111 0,0 1 0,-1-1 0,1 1 0,0-1 0,0 1 0,0-1 0,1 1 0,-1-1 0,1 0 0,-1 1 0,2-4 0,-1 5 0,-1 0 0,1 1 0,-1-1 0,0 1 0,1-1 0,-1 1 0,1 0 0,-1-1 0,1 1 0,-1-1 0,1 1 0,0 0 0,-1 0 0,1-1 0,-1 1 0,1 0 0,0 0 0,-1-1 0,1 1 0,0 0 0,-1 0 0,1 0 0,0 0 0,-1 0 0,1 0 0,0 0 0,-1 0 0,2 1 0,5 1 0,-1 1 0,1 1 0,-1-1 0,1 1 0,-1 0 0,0 0 0,6 7 0,44 36 0,-2 3 0,-2 2 0,-3 2 0,-2 3 0,76 117 0,-68-68 39,-36-67-507,2-1 0,34 50 0,-37-67-6358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4:19:40.3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24575,'12'0'0,"18"0"0,15 0 0,12 0 0,10 0 0,12 0 0,5 0 0,7 0 0,7 0 0,-7 0 0,-13 0 0,-20 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4:19:41.2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0 185 24575,'6'0'0,"22"0"0,23 0 0,23-7 0,11-7 0,10-2 0,2-5 0,-4 2 0,1-3 0,4 3 0,4 4 0,2-1 0,4 2 0,-5 4 0,-13 2 0,-22 4-8191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4:19:53.2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24575,'7'0'0,"14"6"0,16 8 0,27 8 0,21 1 0,15-4 0,10-5 0,-3-5 0,-5-5 0,-15-1 0,-16-3 0,-13-1 0,-10 0 0,-8 0 0,-4 1 0,-8-1-8191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4:19:54.2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1 116 24575,'6'0'0,"15"0"0,10 0 0,6-7 0,10-1 0,8-6 0,2-8 0,9 2 0,7 2 0,3 6 0,7 4 0,9 3 0,1 3 0,-3 2 0,-3 1 0,-12 0 0,-11 0 0,-17-1-8191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4:19:55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0 594 24575,'13'-6'0,"41"-15"0,56-22 0,59-23 0,50-13 0,27 1 0,-5 8 0,-11 9 0,-26 8 0,-30 14 0,-24 14 0,-27 4 0,-20 6 0,-22 6 0,-19 4 0,-13 3 0,-16 2-8191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4:30:57.9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08:29:56.6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8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7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8A1B-2011-45C5-BF11-034BE2FBB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C7ACF-447C-4FAB-A3E5-3DD62FF3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80BB8-D685-47B3-9EBD-0EDD7B05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19BB1-7136-4DA4-AEA4-C3B9C962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CBBCA-0A66-4BE5-8B45-DD89683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0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D9BC-F55B-4FBC-B510-49B6F723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1EFCF-B6FC-4B0C-B040-89F09004E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7E9D3-6033-4113-8192-09E03F97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8DA8D-9FD0-4CA7-92C9-511484A3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66FAA-AAF1-4C3B-90B2-4E6E60B3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8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DE83-D408-4F76-92E2-EE0DF2EF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A2D6-E26E-49DF-9819-D8CBE4802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A1D1-014B-41BF-85CB-3FAF4AE7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2C671-4B9C-4D25-9480-1C563B1B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90067-2B35-4AD9-AAEF-12956F24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1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CC56-6F9C-4AB7-8214-3D76B391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24F3E-2B34-449E-B0F2-A1630355C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DF711-ECFC-46D7-90F7-B04939A55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1BADD-BF3C-42B0-9BED-6975AE4C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B8288-761A-423E-8325-22D49504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3F195-D7FC-48AA-8352-64490E80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2A06-7614-4EE4-9ABE-AAD1E1D0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48B58-6211-4021-8C5C-EF73180C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B4122-C08C-4CA8-A9C3-31FFDCF36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3F97C-388A-4351-A0CC-DC1749850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217BB-FC0E-457F-8021-43F6F185F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834E6-5328-4CD9-A6BC-DC25CDE5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5307B-6938-48E0-99F0-24C9F1AC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0AB50-9133-4C1E-8441-8D31A0B2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1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0A07-CC4F-45EF-86B4-177E5EA9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9CDD1-B5EC-421D-9F9B-A98BAE3F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B40D6-2485-40FC-BBA9-800DAB21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4058B-93C1-4D96-9348-31F8F4D0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F534F-CE64-4455-AF04-A53369C3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91381-28D4-4C1A-9127-D6D6B996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A0A23-557C-4BA9-AE53-23702C4A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13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E3BA-DE7E-47FA-9F3B-7A55BE25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8217F-DD8A-4225-B0AA-A55C808D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9473F-A7AF-4D20-B581-DB0266B22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DD183-E69A-445F-BA1E-0ABAD5CB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B8599-6002-41E0-9EE3-91FE3E32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4888A-3F68-4718-9C29-44266E0E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2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CB14-7CEA-40E4-B4A7-933803A8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58D69-5F80-4153-A7E4-B928C98DD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43947-27E7-4FAB-8BEF-42911C2D2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0A0E9-1556-42A6-B703-8849EA0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AF962-A689-46F5-A0F6-3EC496A8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6C5B3-7C08-4F1F-A3C2-04CE6174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8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2BAF-775B-493D-8003-DCC9A374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D6AC6-0C14-434E-9F56-E42197DE1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F3B77-A4B0-4DCB-803D-ADE8BFE3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32B54-3930-4639-86D3-4EEB37CE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D3471-5A6E-4A24-8C0F-921E68C5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14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48ADB-D8A8-4C54-97DD-C96E1505B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FB6BF-78C0-4C29-B65D-1D4684597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E1E58-C178-4D1A-BD3F-BB0ADB21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EE13E-D965-427B-8FC6-B6FC5EDC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3A7C8-DDA4-4814-8D61-0476B7CF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5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0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9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6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F943-F26C-4152-8057-28918495B12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2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96FC2-9984-473B-9058-36A9ED8A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2869A-6BE2-4784-9634-E902E6982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4619-28BA-4D4E-B850-CB3893D56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19BF5-5E6A-4376-AFF9-D2D1DEA0E8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E1C83-19DA-42AC-8ECF-6CCB86284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754F9-1D83-4030-A0FB-1326EAFB1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B4DE-A6C1-42F6-80CD-EC909019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5" Type="http://schemas.openxmlformats.org/officeDocument/2006/relationships/customXml" Target="../ink/ink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96.png"/><Relationship Id="rId3" Type="http://schemas.openxmlformats.org/officeDocument/2006/relationships/image" Target="../media/image22.png"/><Relationship Id="rId7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21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.xml"/><Relationship Id="rId5" Type="http://schemas.openxmlformats.org/officeDocument/2006/relationships/image" Target="../media/image92.png"/><Relationship Id="rId15" Type="http://schemas.openxmlformats.org/officeDocument/2006/relationships/image" Target="../media/image97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94.png"/><Relationship Id="rId1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34" Type="http://schemas.openxmlformats.org/officeDocument/2006/relationships/image" Target="../media/image18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customXml" Target="../ink/ink15.xml"/><Relationship Id="rId18" Type="http://schemas.openxmlformats.org/officeDocument/2006/relationships/image" Target="../media/image77.png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7" Type="http://schemas.openxmlformats.org/officeDocument/2006/relationships/customXml" Target="../ink/ink12.xml"/><Relationship Id="rId12" Type="http://schemas.openxmlformats.org/officeDocument/2006/relationships/image" Target="../media/image74.png"/><Relationship Id="rId17" Type="http://schemas.openxmlformats.org/officeDocument/2006/relationships/customXml" Target="../ink/ink17.xml"/><Relationship Id="rId2" Type="http://schemas.openxmlformats.org/officeDocument/2006/relationships/image" Target="../media/image25.jpeg"/><Relationship Id="rId16" Type="http://schemas.openxmlformats.org/officeDocument/2006/relationships/image" Target="../media/image76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customXml" Target="../ink/ink14.xml"/><Relationship Id="rId24" Type="http://schemas.openxmlformats.org/officeDocument/2006/relationships/image" Target="../media/image55.png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10" Type="http://schemas.openxmlformats.org/officeDocument/2006/relationships/image" Target="../media/image73.png"/><Relationship Id="rId19" Type="http://schemas.openxmlformats.org/officeDocument/2006/relationships/customXml" Target="../ink/ink18.xml"/><Relationship Id="rId4" Type="http://schemas.openxmlformats.org/officeDocument/2006/relationships/image" Target="../media/image70.png"/><Relationship Id="rId9" Type="http://schemas.openxmlformats.org/officeDocument/2006/relationships/customXml" Target="../ink/ink13.xml"/><Relationship Id="rId14" Type="http://schemas.openxmlformats.org/officeDocument/2006/relationships/image" Target="../media/image75.png"/><Relationship Id="rId22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2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BD19B6-33EC-B455-B82D-D20C44CF8D92}"/>
              </a:ext>
            </a:extLst>
          </p:cNvPr>
          <p:cNvSpPr txBox="1">
            <a:spLocks/>
          </p:cNvSpPr>
          <p:nvPr/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الكيمياء الحياتية </a:t>
            </a:r>
            <a:br>
              <a:rPr kumimoji="0" lang="ar-IQ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</a:br>
            <a:r>
              <a:rPr kumimoji="0" lang="ar-IQ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لطلبة المرحلة الرابعة </a:t>
            </a:r>
            <a:br>
              <a:rPr kumimoji="0" lang="ar-IQ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</a:br>
            <a:r>
              <a:rPr kumimoji="0" lang="ar-IQ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قسم الكيمياء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75606FE-6823-7519-A4BE-8820F4352005}"/>
              </a:ext>
            </a:extLst>
          </p:cNvPr>
          <p:cNvSpPr txBox="1">
            <a:spLocks/>
          </p:cNvSpPr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</a:t>
            </a:r>
            <a:r>
              <a:rPr kumimoji="0" lang="ar-IQ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ستاذ المادة الدكتور طيف عبدالغني نجم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جامعة البصرة كلية التربية - القرنة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8CDAC-ACC2-23F5-739A-F166D509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327" y="0"/>
            <a:ext cx="2505673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3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505B-16D2-4D30-919A-8C6A8115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الصيغة التركيبية للكاربوهيدرات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DEFFF-50C6-42F0-B7F0-5AB2C7A4B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sz="2800" dirty="0"/>
              <a:t>توجد هنالك طريقتين رسم الصيغة التركيبية للكاربوهيدرات وهي 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60B0D-D13B-4B0F-9D57-4C02B62C25CF}"/>
              </a:ext>
            </a:extLst>
          </p:cNvPr>
          <p:cNvSpPr txBox="1"/>
          <p:nvPr/>
        </p:nvSpPr>
        <p:spPr>
          <a:xfrm>
            <a:off x="1192696" y="2236304"/>
            <a:ext cx="2319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Fisher projection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F7A8E-B23E-41A9-943A-E35DF14CDFFE}"/>
              </a:ext>
            </a:extLst>
          </p:cNvPr>
          <p:cNvSpPr txBox="1"/>
          <p:nvPr/>
        </p:nvSpPr>
        <p:spPr>
          <a:xfrm>
            <a:off x="5177285" y="2341359"/>
            <a:ext cx="2504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Haworth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formula</a:t>
            </a:r>
          </a:p>
        </p:txBody>
      </p:sp>
      <p:pic>
        <p:nvPicPr>
          <p:cNvPr id="8" name="Picture 4" descr="glucosed">
            <a:extLst>
              <a:ext uri="{FF2B5EF4-FFF2-40B4-BE49-F238E27FC236}">
                <a16:creationId xmlns:a16="http://schemas.microsoft.com/office/drawing/2014/main" id="{0262705B-04AA-425D-ADCB-63CF686C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913" y="3263248"/>
            <a:ext cx="161766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glucose">
            <a:extLst>
              <a:ext uri="{FF2B5EF4-FFF2-40B4-BE49-F238E27FC236}">
                <a16:creationId xmlns:a16="http://schemas.microsoft.com/office/drawing/2014/main" id="{DD70DF55-60AA-4442-BEB6-ED275617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121" y="3263248"/>
            <a:ext cx="2230991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9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54897-6585-40F7-82BE-69AD48A0E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sz="2800" dirty="0"/>
              <a:t>تحتوي السكريات        على         على الجانب الايمن من الكاربون غير المتماثل مع اكبر عدد من الكاربون عندما يتم رسمها بواسطة إسقاط فيشر (سلسلة مفتوحة).</a:t>
            </a:r>
          </a:p>
          <a:p>
            <a:pPr marL="0" indent="0" algn="r">
              <a:buNone/>
            </a:pPr>
            <a:endParaRPr lang="ar-IQ" sz="2800" dirty="0"/>
          </a:p>
          <a:p>
            <a:pPr marL="0" indent="0" algn="r">
              <a:buNone/>
            </a:pPr>
            <a:r>
              <a:rPr lang="ar-IQ" sz="2800" dirty="0"/>
              <a:t>تحتوي السكريات       على              على الجانب الأيسر من الكاربون غير المتماثل مع اكبر عدد من الكاربون عندما يتم رسمها بواسطة إسقاط فيشر (سلسلة مفتوحة).</a:t>
            </a:r>
          </a:p>
          <a:p>
            <a:pPr marL="0" indent="0" algn="r">
              <a:buNone/>
            </a:pPr>
            <a:endParaRPr lang="ar-IQ" sz="2800" dirty="0"/>
          </a:p>
          <a:p>
            <a:pPr marL="0" indent="0" algn="r">
              <a:buNone/>
            </a:pPr>
            <a:r>
              <a:rPr lang="ar-IQ" sz="2800" dirty="0"/>
              <a:t>السكر الايمن والايسر يتشابهان في الصفات والخواص  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04D2D-4549-4ACD-88A3-E2E839A0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689" y="1776966"/>
            <a:ext cx="713294" cy="573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0EB9B-F61D-4A10-89BC-F617D3567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88" y="1690689"/>
            <a:ext cx="829128" cy="573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FF6988-389E-4EAE-A92F-06607122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118" y="3563936"/>
            <a:ext cx="603556" cy="573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172359-3858-4062-AA1F-170764359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436" y="3429000"/>
            <a:ext cx="829128" cy="573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613281-B171-4622-9B90-6810E6769A90}"/>
                  </a:ext>
                </a:extLst>
              </p14:cNvPr>
              <p14:cNvContentPartPr/>
              <p14:nvPr/>
            </p14:nvContentPartPr>
            <p14:xfrm>
              <a:off x="2636781" y="166934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613281-B171-4622-9B90-6810E6769A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7781" y="166034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23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DDE11D-907B-448C-B802-CD90623E3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16835"/>
            <a:ext cx="4102964" cy="5459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382FD9-58AC-4926-A042-EC4448FF2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0" y="255303"/>
            <a:ext cx="4334632" cy="57214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00FC13-9B09-4C84-88CF-BCEB2081C19E}"/>
                  </a:ext>
                </a:extLst>
              </p14:cNvPr>
              <p14:cNvContentPartPr/>
              <p14:nvPr/>
            </p14:nvContentPartPr>
            <p14:xfrm>
              <a:off x="4743861" y="1929266"/>
              <a:ext cx="393840" cy="5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00FC13-9B09-4C84-88CF-BCEB2081C1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5221" y="1920266"/>
                <a:ext cx="411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D7D580-0C94-49BD-A127-03E360BE63E9}"/>
                  </a:ext>
                </a:extLst>
              </p14:cNvPr>
              <p14:cNvContentPartPr/>
              <p14:nvPr/>
            </p14:nvContentPartPr>
            <p14:xfrm>
              <a:off x="4677621" y="3458546"/>
              <a:ext cx="2847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D7D580-0C94-49BD-A127-03E360BE63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8981" y="3449546"/>
                <a:ext cx="302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3BDB11-B79C-4A09-B9E4-87203E24FDC1}"/>
                  </a:ext>
                </a:extLst>
              </p14:cNvPr>
              <p14:cNvContentPartPr/>
              <p14:nvPr/>
            </p14:nvContentPartPr>
            <p14:xfrm>
              <a:off x="4690941" y="4240106"/>
              <a:ext cx="466920" cy="66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3BDB11-B79C-4A09-B9E4-87203E24FD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1941" y="4231106"/>
                <a:ext cx="4845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BD12B7-0AE9-476B-8798-79B6E6BAF889}"/>
                  </a:ext>
                </a:extLst>
              </p14:cNvPr>
              <p14:cNvContentPartPr/>
              <p14:nvPr/>
            </p14:nvContentPartPr>
            <p14:xfrm>
              <a:off x="8189421" y="1855106"/>
              <a:ext cx="360720" cy="4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BD12B7-0AE9-476B-8798-79B6E6BAF8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80421" y="1846466"/>
                <a:ext cx="378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68C4C7-CB22-4167-8E6F-A63180DAA2CC}"/>
                  </a:ext>
                </a:extLst>
              </p14:cNvPr>
              <p14:cNvContentPartPr/>
              <p14:nvPr/>
            </p14:nvContentPartPr>
            <p14:xfrm>
              <a:off x="8136141" y="3324266"/>
              <a:ext cx="396360" cy="41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68C4C7-CB22-4167-8E6F-A63180DAA2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27501" y="3315266"/>
                <a:ext cx="414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6A4149-F595-4CE0-9B52-9F68886C9124}"/>
                  </a:ext>
                </a:extLst>
              </p14:cNvPr>
              <p14:cNvContentPartPr/>
              <p14:nvPr/>
            </p14:nvContentPartPr>
            <p14:xfrm>
              <a:off x="8070261" y="4079546"/>
              <a:ext cx="814320" cy="214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6A4149-F595-4CE0-9B52-9F68886C91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1261" y="4070906"/>
                <a:ext cx="83196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20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285B-74A0-42BA-961B-8E599F1C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تقسيم الكاربوهيدرات</a:t>
            </a:r>
            <a:br>
              <a:rPr lang="ar-IQ" dirty="0"/>
            </a:br>
            <a:r>
              <a:rPr lang="en-US" b="1" dirty="0">
                <a:solidFill>
                  <a:schemeClr val="accent1"/>
                </a:solidFill>
              </a:rPr>
              <a:t>Classification of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C1366-ACCD-4C30-8922-1BF5E5C2B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/>
              <a:t>تقسم الكاربوهيدرات على </a:t>
            </a:r>
            <a:r>
              <a:rPr lang="ar-IQ" dirty="0">
                <a:highlight>
                  <a:srgbClr val="FFFF00"/>
                </a:highlight>
              </a:rPr>
              <a:t>اساس الوحدة البنائية </a:t>
            </a:r>
            <a:r>
              <a:rPr lang="ar-IQ" dirty="0"/>
              <a:t>التي يحتويها السكر الى ثلاث اقسام رئيسية: </a:t>
            </a:r>
          </a:p>
          <a:p>
            <a:pPr marL="0" indent="0" algn="r">
              <a:buNone/>
            </a:pPr>
            <a:r>
              <a:rPr lang="ar-IQ" dirty="0"/>
              <a:t>1- السكريات الاحادية (البسيطة) </a:t>
            </a:r>
          </a:p>
          <a:p>
            <a:r>
              <a:rPr lang="ar-IQ" dirty="0"/>
              <a:t> </a:t>
            </a:r>
            <a:r>
              <a:rPr lang="en-US" b="1" i="0" dirty="0">
                <a:solidFill>
                  <a:srgbClr val="0000FF"/>
                </a:solidFill>
                <a:effectLst/>
                <a:latin typeface="times" panose="02020603050405020304" pitchFamily="18" charset="0"/>
              </a:rPr>
              <a:t>Monosaccharides</a:t>
            </a:r>
            <a:endParaRPr lang="ar-IQ" b="1" i="0" dirty="0">
              <a:solidFill>
                <a:srgbClr val="0000FF"/>
              </a:solidFill>
              <a:effectLst/>
              <a:latin typeface="times" panose="02020603050405020304" pitchFamily="18" charset="0"/>
            </a:endParaRPr>
          </a:p>
          <a:p>
            <a:pPr marL="0" indent="0" algn="r">
              <a:buNone/>
            </a:pPr>
            <a:r>
              <a:rPr lang="ar-IQ" i="0" dirty="0">
                <a:effectLst/>
                <a:latin typeface="times" panose="02020603050405020304" pitchFamily="18" charset="0"/>
              </a:rPr>
              <a:t>2- السكريات الثنائية </a:t>
            </a:r>
          </a:p>
          <a:p>
            <a:r>
              <a:rPr lang="en-US" b="1" i="0" dirty="0">
                <a:solidFill>
                  <a:srgbClr val="0000FF"/>
                </a:solidFill>
                <a:effectLst/>
                <a:latin typeface="times" panose="02020603050405020304" pitchFamily="18" charset="0"/>
              </a:rPr>
              <a:t>Disaccharides</a:t>
            </a:r>
            <a:endParaRPr lang="ar-IQ" b="1" i="0" dirty="0">
              <a:solidFill>
                <a:srgbClr val="0000FF"/>
              </a:solidFill>
              <a:effectLst/>
              <a:latin typeface="times" panose="02020603050405020304" pitchFamily="18" charset="0"/>
            </a:endParaRPr>
          </a:p>
          <a:p>
            <a:pPr marL="0" indent="0" algn="r">
              <a:buNone/>
            </a:pPr>
            <a:r>
              <a:rPr lang="ar-IQ" dirty="0">
                <a:latin typeface="times" panose="02020603050405020304" pitchFamily="18" charset="0"/>
              </a:rPr>
              <a:t>3- السكريات المعقدة (المتعددة)</a:t>
            </a:r>
          </a:p>
          <a:p>
            <a:r>
              <a:rPr lang="en-US" b="1" i="0" dirty="0">
                <a:solidFill>
                  <a:srgbClr val="0000FF"/>
                </a:solidFill>
                <a:effectLst/>
                <a:latin typeface="times" panose="02020603050405020304" pitchFamily="18" charset="0"/>
              </a:rPr>
              <a:t>polysaccharides</a:t>
            </a:r>
            <a:endParaRPr lang="en-US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0" indent="0" algn="r">
              <a:buNone/>
            </a:pPr>
            <a:endParaRPr lang="en-US" i="0" dirty="0">
              <a:effectLst/>
              <a:latin typeface="Helvetica" panose="020B0604020202020204" pitchFamily="34" charset="0"/>
            </a:endParaRP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5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1392-F8BF-4D56-A0AF-457A0CCD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dirty="0"/>
              <a:t>السكريات الاحادية </a:t>
            </a:r>
            <a:br>
              <a:rPr lang="ar-IQ" dirty="0"/>
            </a:br>
            <a:r>
              <a:rPr lang="en-US" b="1" dirty="0">
                <a:solidFill>
                  <a:schemeClr val="tx2"/>
                </a:solidFill>
              </a:rPr>
              <a:t>Monosaccharides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6C337-C0E8-4B5F-BA2B-649F864A6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IQ" b="1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هي السكريات التي لا يمكن أن تحلل إلى وحدات أصغر منها بواسطة التحلل المائي وتسمى السكريات البسيطة أحياناً</a:t>
            </a:r>
            <a:r>
              <a:rPr lang="ar-IQ" b="1" dirty="0">
                <a:solidFill>
                  <a:srgbClr val="000000"/>
                </a:solidFill>
                <a:latin typeface="times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ar-IQ" b="1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marL="0" indent="0" algn="r">
              <a:buNone/>
            </a:pPr>
            <a:r>
              <a:rPr lang="ar-IQ" b="1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تحتوي على مجموعة كربونيل تقع على ذرة كربون مرتبطة بها رابطة مزدوجة بينما بقية ذرات الكربون المرتبطة بروابط أحادية تحمل مجموعة هيدروكسيل.</a:t>
            </a:r>
          </a:p>
          <a:p>
            <a:pPr marL="0" indent="0" algn="r">
              <a:buNone/>
            </a:pPr>
            <a:endParaRPr lang="ar-IQ" b="1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marL="0" indent="0" algn="r">
              <a:buNone/>
            </a:pPr>
            <a:r>
              <a:rPr lang="ar-IQ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يسمي السكر الأحادي عديد الهيدروكسي الديهايد ذا وجدت ذرة الكربونيل في نهاية سلسلة ذرات الكربون ، أما إذا وجدت علي إحدى ذرات الكربون الأخرى فتسمي عديد الهيدروكسي كيتوني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5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A2C0-2538-412C-AD1A-08EE1A04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امثلة للسكريات الاحادية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11E72-2332-4C7D-A4D8-8158445F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2209"/>
            <a:ext cx="7886700" cy="490475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IQ" sz="2000" b="1" dirty="0"/>
              <a:t>1- السكريات التي تحتوي على ثلاث ذرات كاربون وتسمى ترايوز </a:t>
            </a:r>
          </a:p>
          <a:p>
            <a:pPr marL="0" indent="0">
              <a:buNone/>
            </a:pPr>
            <a:r>
              <a:rPr lang="en-US" sz="2000" b="1" dirty="0"/>
              <a:t>Trioses (Aldoses – </a:t>
            </a:r>
            <a:r>
              <a:rPr lang="en-US" sz="2000" b="1" dirty="0">
                <a:highlight>
                  <a:srgbClr val="FFFF00"/>
                </a:highlight>
              </a:rPr>
              <a:t>Glyceraldehyde</a:t>
            </a:r>
            <a:r>
              <a:rPr lang="en-US" sz="2000" b="1" dirty="0"/>
              <a:t>) </a:t>
            </a:r>
          </a:p>
          <a:p>
            <a:pPr marL="0" indent="0">
              <a:buNone/>
            </a:pPr>
            <a:r>
              <a:rPr lang="en-US" sz="2000" b="1" dirty="0"/>
              <a:t>             ( Ketoses – </a:t>
            </a:r>
            <a:r>
              <a:rPr lang="en-US" sz="2000" b="1" dirty="0">
                <a:highlight>
                  <a:srgbClr val="FFFF00"/>
                </a:highlight>
              </a:rPr>
              <a:t>Dihydroxyacetone</a:t>
            </a:r>
            <a:r>
              <a:rPr lang="en-US" sz="2000" b="1" dirty="0"/>
              <a:t>)</a:t>
            </a:r>
          </a:p>
          <a:p>
            <a:pPr marL="0" indent="0" algn="r">
              <a:buNone/>
            </a:pPr>
            <a:r>
              <a:rPr lang="ar-IQ" sz="2000" b="1" dirty="0"/>
              <a:t>2- السكريات الرباعية والتي تحتوي على اربع ذرات كاربون </a:t>
            </a:r>
          </a:p>
          <a:p>
            <a:pPr marL="0" indent="0">
              <a:buNone/>
            </a:pPr>
            <a:r>
              <a:rPr lang="en-US" sz="2000" b="1" dirty="0" err="1"/>
              <a:t>Tetroses</a:t>
            </a:r>
            <a:r>
              <a:rPr lang="en-US" sz="2000" b="1" dirty="0"/>
              <a:t> (Aldoses – </a:t>
            </a:r>
            <a:r>
              <a:rPr lang="en-US" sz="2000" b="1" dirty="0">
                <a:highlight>
                  <a:srgbClr val="FFFF00"/>
                </a:highlight>
              </a:rPr>
              <a:t>Erythrose</a:t>
            </a:r>
            <a:r>
              <a:rPr lang="en-US" sz="2000" b="1" dirty="0"/>
              <a:t> , Threose)</a:t>
            </a:r>
          </a:p>
          <a:p>
            <a:pPr marL="0" indent="0">
              <a:buNone/>
            </a:pPr>
            <a:r>
              <a:rPr lang="en-US" sz="2000" b="1" dirty="0"/>
              <a:t>                ( Ketoses – </a:t>
            </a:r>
            <a:r>
              <a:rPr lang="en-US" sz="2000" b="1" dirty="0" err="1">
                <a:highlight>
                  <a:srgbClr val="FFFF00"/>
                </a:highlight>
              </a:rPr>
              <a:t>Erythrulose</a:t>
            </a:r>
            <a:r>
              <a:rPr lang="en-US" sz="2000" b="1" dirty="0"/>
              <a:t>)</a:t>
            </a:r>
          </a:p>
          <a:p>
            <a:pPr marL="0" indent="0" algn="r">
              <a:buNone/>
            </a:pPr>
            <a:r>
              <a:rPr lang="ar-IQ" sz="2000" b="1" dirty="0"/>
              <a:t>3- السكريات الخماسية والتي تحتوي على خمس ذرات كاربون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Pentoses (Aldoses – </a:t>
            </a:r>
            <a:r>
              <a:rPr lang="en-US" sz="2000" b="1" dirty="0">
                <a:highlight>
                  <a:srgbClr val="FFFF00"/>
                </a:highlight>
              </a:rPr>
              <a:t>Ribose</a:t>
            </a:r>
            <a:r>
              <a:rPr lang="en-US" sz="2000" b="1" dirty="0"/>
              <a:t>, </a:t>
            </a:r>
            <a:r>
              <a:rPr lang="en-US" sz="2000" b="1" dirty="0">
                <a:highlight>
                  <a:srgbClr val="FFFF00"/>
                </a:highlight>
              </a:rPr>
              <a:t>Arabinose</a:t>
            </a:r>
            <a:r>
              <a:rPr lang="en-US" sz="2000" b="1" dirty="0"/>
              <a:t>, </a:t>
            </a:r>
            <a:r>
              <a:rPr lang="en-US" sz="2000" b="1" dirty="0">
                <a:highlight>
                  <a:srgbClr val="FFFF00"/>
                </a:highlight>
              </a:rPr>
              <a:t>Xylose</a:t>
            </a:r>
            <a:r>
              <a:rPr lang="en-US" sz="2000" b="1" dirty="0"/>
              <a:t>, and </a:t>
            </a:r>
            <a:r>
              <a:rPr lang="en-US" sz="2000" b="1" dirty="0" err="1"/>
              <a:t>Lyxose</a:t>
            </a:r>
            <a:r>
              <a:rPr lang="en-US" sz="2000" b="1" dirty="0"/>
              <a:t>)</a:t>
            </a:r>
          </a:p>
          <a:p>
            <a:pPr marL="0" indent="0">
              <a:buNone/>
            </a:pPr>
            <a:r>
              <a:rPr lang="en-US" sz="2000" b="1" dirty="0"/>
              <a:t>                 ( Ketoses – </a:t>
            </a:r>
            <a:r>
              <a:rPr lang="en-US" sz="2000" b="1" dirty="0">
                <a:highlight>
                  <a:srgbClr val="FFFF00"/>
                </a:highlight>
              </a:rPr>
              <a:t>Ribulose</a:t>
            </a:r>
            <a:r>
              <a:rPr lang="en-US" sz="2000" b="1" dirty="0"/>
              <a:t> and </a:t>
            </a:r>
            <a:r>
              <a:rPr lang="en-US" sz="2000" b="1" dirty="0">
                <a:highlight>
                  <a:srgbClr val="FFFF00"/>
                </a:highlight>
              </a:rPr>
              <a:t>Xylulose</a:t>
            </a:r>
            <a:r>
              <a:rPr lang="en-US" sz="2000" b="1" dirty="0"/>
              <a:t>) </a:t>
            </a:r>
          </a:p>
          <a:p>
            <a:pPr marL="0" indent="0" algn="r">
              <a:buNone/>
            </a:pPr>
            <a:r>
              <a:rPr lang="ar-IQ" sz="2000" b="1" dirty="0"/>
              <a:t>4- السكريات السداسية والتي تحتوي على ست ذرات كاربون </a:t>
            </a:r>
          </a:p>
          <a:p>
            <a:pPr marL="0" indent="0">
              <a:buNone/>
            </a:pPr>
            <a:r>
              <a:rPr lang="en-US" sz="2000" b="1" dirty="0"/>
              <a:t>Hexoses (Aldoses – </a:t>
            </a:r>
            <a:r>
              <a:rPr lang="en-US" sz="2000" b="1" dirty="0" err="1"/>
              <a:t>Allose</a:t>
            </a:r>
            <a:r>
              <a:rPr lang="en-US" sz="2000" b="1" dirty="0"/>
              <a:t>, Altrose, </a:t>
            </a:r>
            <a:r>
              <a:rPr lang="en-US" sz="2000" b="1" dirty="0">
                <a:highlight>
                  <a:srgbClr val="FFFF00"/>
                </a:highlight>
              </a:rPr>
              <a:t>Glucose</a:t>
            </a:r>
            <a:r>
              <a:rPr lang="en-US" sz="2000" b="1" dirty="0"/>
              <a:t>, </a:t>
            </a:r>
            <a:r>
              <a:rPr lang="en-US" sz="2000" b="1" dirty="0">
                <a:highlight>
                  <a:srgbClr val="FFFF00"/>
                </a:highlight>
              </a:rPr>
              <a:t>Mannose</a:t>
            </a:r>
            <a:r>
              <a:rPr lang="en-US" sz="2000" b="1" dirty="0"/>
              <a:t>, </a:t>
            </a:r>
            <a:r>
              <a:rPr lang="en-US" sz="2000" b="1" dirty="0" err="1"/>
              <a:t>Gulose</a:t>
            </a:r>
            <a:r>
              <a:rPr lang="en-US" sz="2000" b="1" dirty="0"/>
              <a:t>, </a:t>
            </a:r>
            <a:r>
              <a:rPr lang="en-US" sz="2000" b="1" dirty="0" err="1"/>
              <a:t>Idose</a:t>
            </a:r>
            <a:r>
              <a:rPr lang="en-US" sz="2000" b="1" dirty="0"/>
              <a:t>,             </a:t>
            </a:r>
            <a:r>
              <a:rPr lang="en-US" sz="2000" b="1" dirty="0">
                <a:highlight>
                  <a:srgbClr val="FFFF00"/>
                </a:highlight>
              </a:rPr>
              <a:t>Galactose</a:t>
            </a:r>
            <a:r>
              <a:rPr lang="en-US" sz="2000" b="1" dirty="0"/>
              <a:t>, and </a:t>
            </a:r>
            <a:r>
              <a:rPr lang="en-US" sz="2000" b="1" dirty="0" err="1"/>
              <a:t>Talose</a:t>
            </a:r>
            <a:r>
              <a:rPr lang="en-US" sz="2000" b="1" dirty="0"/>
              <a:t>) </a:t>
            </a:r>
          </a:p>
          <a:p>
            <a:pPr marL="0" indent="0">
              <a:buNone/>
            </a:pPr>
            <a:r>
              <a:rPr lang="en-US" sz="2000" b="1" dirty="0"/>
              <a:t>                (Ketoses – </a:t>
            </a:r>
            <a:r>
              <a:rPr lang="en-US" sz="2000" b="1" dirty="0" err="1"/>
              <a:t>Psicose</a:t>
            </a:r>
            <a:r>
              <a:rPr lang="en-US" sz="2000" b="1" dirty="0"/>
              <a:t>, </a:t>
            </a:r>
            <a:r>
              <a:rPr lang="en-US" sz="2000" b="1" dirty="0">
                <a:highlight>
                  <a:srgbClr val="FFFF00"/>
                </a:highlight>
              </a:rPr>
              <a:t>Fructose</a:t>
            </a:r>
            <a:r>
              <a:rPr lang="en-US" sz="2000" b="1" dirty="0"/>
              <a:t>, Sorbose, and Tagatose)</a:t>
            </a:r>
          </a:p>
        </p:txBody>
      </p:sp>
    </p:spTree>
    <p:extLst>
      <p:ext uri="{BB962C8B-B14F-4D97-AF65-F5344CB8AC3E}">
        <p14:creationId xmlns:p14="http://schemas.microsoft.com/office/powerpoint/2010/main" val="281335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6F0162-EC65-462F-BCE3-F3D3AD9B4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0850"/>
            <a:ext cx="85344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88FAF66-180C-4844-B074-9A6D991D8592}"/>
                  </a:ext>
                </a:extLst>
              </p14:cNvPr>
              <p14:cNvContentPartPr/>
              <p14:nvPr/>
            </p14:nvContentPartPr>
            <p14:xfrm>
              <a:off x="5062101" y="3458546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88FAF66-180C-4844-B074-9A6D991D859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53101" y="344954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00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B66E743-C500-48C9-9BFF-537B912BE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3836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D41794A-A1B8-48EC-A6EF-81871C42DA73}"/>
                  </a:ext>
                </a:extLst>
              </p14:cNvPr>
              <p14:cNvContentPartPr/>
              <p14:nvPr/>
            </p14:nvContentPartPr>
            <p14:xfrm>
              <a:off x="3458661" y="3405266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D41794A-A1B8-48EC-A6EF-81871C42DA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9661" y="339662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56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650EE-1E00-43EA-B4E1-C5E0118F3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149225"/>
            <a:ext cx="828495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D0E284-6647-4D13-BD39-D6D90907365A}"/>
                  </a:ext>
                </a:extLst>
              </p14:cNvPr>
              <p14:cNvContentPartPr/>
              <p14:nvPr/>
            </p14:nvContentPartPr>
            <p14:xfrm>
              <a:off x="5203581" y="1263626"/>
              <a:ext cx="137160" cy="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D0E284-6647-4D13-BD39-D6D9090736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4581" y="1254986"/>
                <a:ext cx="1548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74E498-3178-4D66-8637-11661B035EA5}"/>
                  </a:ext>
                </a:extLst>
              </p14:cNvPr>
              <p14:cNvContentPartPr/>
              <p14:nvPr/>
            </p14:nvContentPartPr>
            <p14:xfrm>
              <a:off x="5140941" y="3849506"/>
              <a:ext cx="279000" cy="126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74E498-3178-4D66-8637-11661B035E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2301" y="3840506"/>
                <a:ext cx="296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F0EB8EC-01D3-471E-A04E-FEEF8FB1ABCF}"/>
                  </a:ext>
                </a:extLst>
              </p14:cNvPr>
              <p14:cNvContentPartPr/>
              <p14:nvPr/>
            </p14:nvContentPartPr>
            <p14:xfrm>
              <a:off x="5065341" y="1383506"/>
              <a:ext cx="208800" cy="180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F0EB8EC-01D3-471E-A04E-FEEF8FB1AB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6341" y="1374506"/>
                <a:ext cx="2264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9922A2-9248-472B-83E7-93A233C8C845}"/>
                  </a:ext>
                </a:extLst>
              </p14:cNvPr>
              <p14:cNvContentPartPr/>
              <p14:nvPr/>
            </p14:nvContentPartPr>
            <p14:xfrm>
              <a:off x="5063541" y="3944186"/>
              <a:ext cx="396360" cy="40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9922A2-9248-472B-83E7-93A233C8C8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4901" y="3935546"/>
                <a:ext cx="4140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5E7F46-AEC4-4E5A-B1D1-1CA644C1CDDD}"/>
                  </a:ext>
                </a:extLst>
              </p14:cNvPr>
              <p14:cNvContentPartPr/>
              <p14:nvPr/>
            </p14:nvContentPartPr>
            <p14:xfrm>
              <a:off x="5054901" y="1805066"/>
              <a:ext cx="219240" cy="142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5E7F46-AEC4-4E5A-B1D1-1CA644C1CDD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46261" y="1796426"/>
                <a:ext cx="236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D46FE0-E805-49C5-8292-072703EA1EA2}"/>
                  </a:ext>
                </a:extLst>
              </p14:cNvPr>
              <p14:cNvContentPartPr/>
              <p14:nvPr/>
            </p14:nvContentPartPr>
            <p14:xfrm>
              <a:off x="5155701" y="4511186"/>
              <a:ext cx="290880" cy="230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D46FE0-E805-49C5-8292-072703EA1E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47061" y="4502546"/>
                <a:ext cx="3085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292CB81-72D1-44B4-8999-7AF12BDEE88B}"/>
                  </a:ext>
                </a:extLst>
              </p14:cNvPr>
              <p14:cNvContentPartPr/>
              <p14:nvPr/>
            </p14:nvContentPartPr>
            <p14:xfrm>
              <a:off x="5103501" y="2554946"/>
              <a:ext cx="250200" cy="8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292CB81-72D1-44B4-8999-7AF12BDEE8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4861" y="2546306"/>
                <a:ext cx="267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2A58C7-CFDD-4A7E-BD1A-3570858408A3}"/>
                  </a:ext>
                </a:extLst>
              </p14:cNvPr>
              <p14:cNvContentPartPr/>
              <p14:nvPr/>
            </p14:nvContentPartPr>
            <p14:xfrm>
              <a:off x="5259021" y="5247746"/>
              <a:ext cx="214200" cy="10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2A58C7-CFDD-4A7E-BD1A-3570858408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50021" y="5238746"/>
                <a:ext cx="231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AE12AC-6C2B-4A07-9A3C-E76AEFD1A0F2}"/>
                  </a:ext>
                </a:extLst>
              </p14:cNvPr>
              <p14:cNvContentPartPr/>
              <p14:nvPr/>
            </p14:nvContentPartPr>
            <p14:xfrm>
              <a:off x="5136621" y="2771666"/>
              <a:ext cx="190440" cy="143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AE12AC-6C2B-4A07-9A3C-E76AEFD1A0F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27981" y="2762666"/>
                <a:ext cx="2080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02A635-55D3-454B-A237-CDC198047E7D}"/>
                  </a:ext>
                </a:extLst>
              </p14:cNvPr>
              <p14:cNvContentPartPr/>
              <p14:nvPr/>
            </p14:nvContentPartPr>
            <p14:xfrm>
              <a:off x="5322021" y="5528546"/>
              <a:ext cx="164520" cy="90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02A635-55D3-454B-A237-CDC198047E7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13381" y="5519906"/>
                <a:ext cx="182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F71DA44-D564-42B4-937E-38D1C2945C35}"/>
                  </a:ext>
                </a:extLst>
              </p14:cNvPr>
              <p14:cNvContentPartPr/>
              <p14:nvPr/>
            </p14:nvContentPartPr>
            <p14:xfrm>
              <a:off x="7288341" y="158978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F71DA44-D564-42B4-937E-38D1C2945C3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79341" y="158078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754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48DDA0-F432-4A51-AEEB-FA5A029A4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5890"/>
            <a:ext cx="85344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DADB14-5804-4384-99FD-A35681425B00}"/>
                  </a:ext>
                </a:extLst>
              </p14:cNvPr>
              <p14:cNvContentPartPr/>
              <p14:nvPr/>
            </p14:nvContentPartPr>
            <p14:xfrm>
              <a:off x="7169181" y="43859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DADB14-5804-4384-99FD-A35681425B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0181" y="437726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44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B042-9B68-4CD7-9DF4-B999F871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400" b="1" dirty="0">
                <a:solidFill>
                  <a:schemeClr val="accent1"/>
                </a:solidFill>
              </a:rPr>
              <a:t>الكاربوهيدرات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DD7D3-5866-46EA-B3E1-2F8E8590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5381"/>
            <a:ext cx="7886700" cy="489322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IQ" sz="2400" dirty="0"/>
              <a:t>سميت بالكاربوهيدرات نسبة الى صيغتها الكيميائية واحتواها على (الكاربون و الهيدروجين و الاوكسجين) </a:t>
            </a:r>
          </a:p>
          <a:p>
            <a:pPr marL="0" indent="0">
              <a:buNone/>
            </a:pPr>
            <a:r>
              <a:rPr lang="en-US" sz="2400" dirty="0"/>
              <a:t>C H O = </a:t>
            </a:r>
          </a:p>
          <a:p>
            <a:pPr marL="0" indent="0" algn="r">
              <a:buNone/>
            </a:pPr>
            <a:r>
              <a:rPr lang="ar-IQ" sz="2400" dirty="0"/>
              <a:t>تنتج من خلال تفاعلها ثاني اوكسيد الكاربون و الماء مثل عملية التخليق الضوئي في النباتات. </a:t>
            </a:r>
          </a:p>
          <a:p>
            <a:pPr marL="0" indent="0" algn="r">
              <a:buNone/>
            </a:pPr>
            <a:r>
              <a:rPr lang="ar-IQ" sz="2400" dirty="0"/>
              <a:t>الكاربوهيدرات هي السكريات او النشويات </a:t>
            </a:r>
          </a:p>
          <a:p>
            <a:pPr marL="0" indent="0" algn="r">
              <a:buNone/>
            </a:pPr>
            <a:r>
              <a:rPr lang="ar-IQ" sz="2400" dirty="0"/>
              <a:t>العمود الفقري لبناء الكاربوهيدرات هو ذرة الكاربون </a:t>
            </a:r>
          </a:p>
          <a:p>
            <a:pPr marL="0" indent="0" algn="r">
              <a:buNone/>
            </a:pPr>
            <a:r>
              <a:rPr lang="ar-IQ" sz="2400" dirty="0"/>
              <a:t>الكاربوهيدرات تختلف من بسيطة مثل</a:t>
            </a:r>
          </a:p>
          <a:p>
            <a:pPr marL="0" indent="0" algn="r">
              <a:buNone/>
            </a:pPr>
            <a:r>
              <a:rPr lang="ar-IQ" sz="2400" dirty="0"/>
              <a:t> او الكاربوهيدرات المعقدة مثل</a:t>
            </a:r>
          </a:p>
          <a:p>
            <a:pPr marL="0" indent="0" algn="r">
              <a:buNone/>
            </a:pPr>
            <a:r>
              <a:rPr lang="ar-IQ" sz="2400" dirty="0"/>
              <a:t>الكاربوهيدرات ممكن ان ترتبط مع البروتينات لتكون مركبات معقدة مثل </a:t>
            </a:r>
          </a:p>
          <a:p>
            <a:pPr marL="0" indent="0" algn="r">
              <a:buNone/>
            </a:pPr>
            <a:r>
              <a:rPr lang="ar-IQ" sz="2400" dirty="0"/>
              <a:t>                              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CF813-7592-42B6-8D54-89393FFE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91" y="2486080"/>
            <a:ext cx="1572904" cy="640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75444-4A29-44C6-8124-86FBAE629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" y="4589543"/>
            <a:ext cx="4578493" cy="640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57968-6A4B-4E66-AD28-1EB7AAAA9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28" y="5074684"/>
            <a:ext cx="5321515" cy="640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AEE27C-9699-48C9-9075-CBE7E9E99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28" y="5879892"/>
            <a:ext cx="457239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82865F-39D9-40CD-A43D-CB25B8E68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149225"/>
            <a:ext cx="8750371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13BD34F-5729-4B05-B825-FBF7544B1407}"/>
              </a:ext>
            </a:extLst>
          </p:cNvPr>
          <p:cNvGrpSpPr/>
          <p:nvPr/>
        </p:nvGrpSpPr>
        <p:grpSpPr>
          <a:xfrm>
            <a:off x="6321021" y="2489426"/>
            <a:ext cx="1961280" cy="480600"/>
            <a:chOff x="6321021" y="2489426"/>
            <a:chExt cx="196128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88393F-4E46-4C93-926B-79A620690FC1}"/>
                    </a:ext>
                  </a:extLst>
                </p14:cNvPr>
                <p14:cNvContentPartPr/>
                <p14:nvPr/>
              </p14:nvContentPartPr>
              <p14:xfrm>
                <a:off x="6460701" y="2636666"/>
                <a:ext cx="1821600" cy="333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88393F-4E46-4C93-926B-79A620690F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51701" y="2628026"/>
                  <a:ext cx="1839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FB413F2-3C4C-484F-9C6D-AEE5C0A8A606}"/>
                    </a:ext>
                  </a:extLst>
                </p14:cNvPr>
                <p14:cNvContentPartPr/>
                <p14:nvPr/>
              </p14:nvContentPartPr>
              <p14:xfrm>
                <a:off x="6321021" y="2489426"/>
                <a:ext cx="229320" cy="274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FB413F2-3C4C-484F-9C6D-AEE5C0A8A60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12381" y="2480426"/>
                  <a:ext cx="246960" cy="29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385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90A8-9939-4DB6-9EF6-A4A11644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معلومات مهمة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C4FE7-2AB6-4F95-A63C-62A9075DF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825625"/>
            <a:ext cx="8250307" cy="4351338"/>
          </a:xfrm>
        </p:spPr>
        <p:txBody>
          <a:bodyPr/>
          <a:lstStyle/>
          <a:p>
            <a:pPr marL="0" indent="0" algn="r">
              <a:buNone/>
            </a:pPr>
            <a:r>
              <a:rPr lang="ar-IQ" dirty="0"/>
              <a:t>كلسيرالديهايد هو سكر ثلاثي الكاربون يحتوي صورتين (            )</a:t>
            </a:r>
          </a:p>
          <a:p>
            <a:pPr marL="0" indent="0" algn="r">
              <a:buNone/>
            </a:pPr>
            <a:r>
              <a:rPr lang="ar-IQ" dirty="0"/>
              <a:t>دي هيدروكسي استون هو سكر ثلاثي كيتوني لا يحتوي متناظر</a:t>
            </a:r>
          </a:p>
          <a:p>
            <a:pPr marL="0" indent="0" algn="r">
              <a:buNone/>
            </a:pPr>
            <a:r>
              <a:rPr lang="ar-IQ" dirty="0"/>
              <a:t>الرايبوز هو سكر خماسي قياسي للسكريات الخماسية الكاربون</a:t>
            </a:r>
          </a:p>
          <a:p>
            <a:pPr marL="0" indent="0" algn="r">
              <a:buNone/>
            </a:pPr>
            <a:r>
              <a:rPr lang="ar-IQ" dirty="0"/>
              <a:t>الكلوكوز هو سكر سداسي قياسي للسكريات سداسية الكاربون</a:t>
            </a:r>
          </a:p>
          <a:p>
            <a:pPr marL="0" indent="0" algn="r">
              <a:buNone/>
            </a:pPr>
            <a:r>
              <a:rPr lang="ar-IQ" dirty="0"/>
              <a:t>كالاكتوز هو سكر مناظر الى كلوكوز </a:t>
            </a:r>
          </a:p>
          <a:p>
            <a:pPr marL="0" indent="0" algn="r">
              <a:buNone/>
            </a:pPr>
            <a:r>
              <a:rPr lang="ar-IQ" dirty="0"/>
              <a:t>الماينوز هو سكر مناظر الى كلوكوز </a:t>
            </a:r>
          </a:p>
          <a:p>
            <a:pPr marL="0" indent="0" algn="r">
              <a:buNone/>
            </a:pPr>
            <a:r>
              <a:rPr lang="ar-IQ" dirty="0"/>
              <a:t>الفركتوز هو سكر سداسي كيتوني مشتق من الكلوكوز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21578-DFCD-4B0A-B246-46F3CD078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15607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2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2B144-BB37-453F-B845-9A2261F2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فوائد السكريات الاحادية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6A06-280D-4F1D-AA9A-421447F78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b="1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</a:t>
            </a:r>
            <a:r>
              <a:rPr lang="ar-IQ" sz="2400" b="1" i="0" dirty="0">
                <a:solidFill>
                  <a:srgbClr val="FF00FF"/>
                </a:solidFill>
                <a:effectLst/>
                <a:latin typeface="times" panose="02020603050405020304" pitchFamily="18" charset="0"/>
              </a:rPr>
              <a:t>الرايبوز</a:t>
            </a:r>
            <a:r>
              <a:rPr lang="ar-IQ" sz="2400" b="1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: يدخل فى تركيب الحامض النووي </a:t>
            </a:r>
            <a:br>
              <a:rPr lang="ar-IQ" sz="2400" b="1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br>
              <a:rPr lang="ar-IQ" sz="2400" dirty="0"/>
            </a:br>
            <a:r>
              <a:rPr lang="ar-IQ" sz="2400" b="1" i="0" dirty="0">
                <a:solidFill>
                  <a:srgbClr val="FF00FF"/>
                </a:solidFill>
                <a:effectLst/>
                <a:latin typeface="times" panose="02020603050405020304" pitchFamily="18" charset="0"/>
              </a:rPr>
              <a:t>الأرابنوز</a:t>
            </a:r>
            <a:r>
              <a:rPr lang="ar-IQ" sz="2400" b="1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: يستخدم في أختبارات التخمر للكشف عن البكتيريا </a:t>
            </a:r>
            <a:br>
              <a:rPr lang="ar-IQ" sz="2400" dirty="0"/>
            </a:br>
            <a:br>
              <a:rPr lang="ar-IQ" sz="2400" dirty="0"/>
            </a:br>
            <a:r>
              <a:rPr lang="ar-IQ" sz="2400" b="1" i="0" dirty="0">
                <a:solidFill>
                  <a:srgbClr val="FF00FF"/>
                </a:solidFill>
                <a:effectLst/>
                <a:latin typeface="times" panose="02020603050405020304" pitchFamily="18" charset="0"/>
              </a:rPr>
              <a:t>اللايوز</a:t>
            </a:r>
            <a:r>
              <a:rPr lang="ar-IQ" sz="2400" b="1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: يدخل فى تركيب اللايزوفلافين المعزول من العضلات القلبية.</a:t>
            </a:r>
          </a:p>
          <a:p>
            <a:pPr marL="0" indent="0" algn="r">
              <a:buNone/>
            </a:pPr>
            <a:r>
              <a:rPr lang="ar-IQ" sz="2400" b="1" i="0" dirty="0">
                <a:solidFill>
                  <a:schemeClr val="accent1"/>
                </a:solidFill>
                <a:effectLst/>
                <a:latin typeface="times" panose="02020603050405020304" pitchFamily="18" charset="0"/>
              </a:rPr>
              <a:t>كلوكوز</a:t>
            </a:r>
            <a:r>
              <a:rPr lang="ar-IQ" sz="2400" b="1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: مصدر عظيم للطاقة التى تحتاجها الأنسجة وهو مصدر وقود للدماغ وكريات الدم الحمراء والجلد.</a:t>
            </a:r>
          </a:p>
          <a:p>
            <a:pPr marL="0" indent="0" algn="r">
              <a:buNone/>
            </a:pPr>
            <a:r>
              <a:rPr lang="ar-IQ" sz="2400" b="1" i="0" dirty="0">
                <a:solidFill>
                  <a:schemeClr val="accent1"/>
                </a:solidFill>
                <a:effectLst/>
                <a:latin typeface="times" panose="02020603050405020304" pitchFamily="18" charset="0"/>
              </a:rPr>
              <a:t>فركتوز</a:t>
            </a:r>
            <a:r>
              <a:rPr lang="ar-IQ" sz="2400" b="1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 : يتحول فى الكبد والأمعاء إلى سكر الجلوكوز حيث يستفيد الجسم منه فى العمليات الآيضية.</a:t>
            </a:r>
          </a:p>
          <a:p>
            <a:pPr marL="0" indent="0" algn="r">
              <a:buNone/>
            </a:pPr>
            <a:r>
              <a:rPr lang="ar-IQ" sz="2400" b="1" i="0" dirty="0">
                <a:solidFill>
                  <a:schemeClr val="accent1"/>
                </a:solidFill>
                <a:effectLst/>
                <a:latin typeface="times" panose="02020603050405020304" pitchFamily="18" charset="0"/>
              </a:rPr>
              <a:t>كلاكتوز</a:t>
            </a:r>
            <a:r>
              <a:rPr lang="ar-IQ" sz="2400" b="1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: يتحول إلى سكر الجلوكوز فى الكبد للعمليات الآيضية ويتم بناؤه فى الغدة اللبنية لصنع سكر اللاكتوز فى الحليب </a:t>
            </a:r>
          </a:p>
          <a:p>
            <a:pPr marL="0" indent="0" algn="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044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1A4D-49BA-4A0C-8567-8D71EFEB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solidFill>
                  <a:schemeClr val="accent1"/>
                </a:solidFill>
              </a:rPr>
              <a:t>وظائف الكاربوهيدرات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1730-D78A-4160-A1BE-029FAD31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sz="2800" dirty="0"/>
              <a:t>تقسم وظائف الكاربوهيدرات الى قسمين حسب التخصص البايلوجي وهي (وظائف بايلوجية وظائف غذائية)</a:t>
            </a:r>
          </a:p>
          <a:p>
            <a:pPr marL="0" indent="0" algn="r">
              <a:buNone/>
            </a:pPr>
            <a:endParaRPr lang="ar-IQ" dirty="0"/>
          </a:p>
          <a:p>
            <a:pPr marL="0" indent="0" algn="r">
              <a:buNone/>
            </a:pPr>
            <a:r>
              <a:rPr lang="ar-IQ" sz="2400" b="1" dirty="0">
                <a:solidFill>
                  <a:schemeClr val="accent1"/>
                </a:solidFill>
              </a:rPr>
              <a:t>الوظائف البايلوجية </a:t>
            </a:r>
          </a:p>
          <a:p>
            <a:pPr marL="0" indent="0" algn="r">
              <a:buNone/>
            </a:pPr>
            <a:r>
              <a:rPr lang="ar-IQ" sz="2400" b="1" dirty="0">
                <a:solidFill>
                  <a:schemeClr val="accent1"/>
                </a:solidFill>
              </a:rPr>
              <a:t>اولا: </a:t>
            </a:r>
            <a:r>
              <a:rPr lang="ar-IQ" sz="2400" b="1" dirty="0"/>
              <a:t>مصدر للطاقة وخازن للطاقة</a:t>
            </a:r>
          </a:p>
          <a:p>
            <a:pPr marL="0" indent="0" algn="r">
              <a:buNone/>
            </a:pPr>
            <a:r>
              <a:rPr lang="ar-IQ" sz="2400" b="1" dirty="0">
                <a:solidFill>
                  <a:schemeClr val="accent1"/>
                </a:solidFill>
              </a:rPr>
              <a:t>ثانيا: </a:t>
            </a:r>
            <a:r>
              <a:rPr lang="ar-IQ" sz="2400" b="1" dirty="0"/>
              <a:t>يدخل في تركيبة الجدار الخارجي والداخلي للخلية</a:t>
            </a:r>
          </a:p>
          <a:p>
            <a:pPr marL="0" indent="0" algn="r">
              <a:buNone/>
            </a:pPr>
            <a:r>
              <a:rPr lang="ar-IQ" sz="2400" b="1" dirty="0">
                <a:solidFill>
                  <a:schemeClr val="accent1"/>
                </a:solidFill>
              </a:rPr>
              <a:t>ثالثا: </a:t>
            </a:r>
            <a:r>
              <a:rPr lang="ar-IQ" sz="2400" b="1" dirty="0"/>
              <a:t>يحفز عمليات نقل المعلومات الجزيئية في الخلية من والى خلايا اخرى</a:t>
            </a:r>
          </a:p>
          <a:p>
            <a:pPr marL="0" indent="0" algn="r">
              <a:buNone/>
            </a:pPr>
            <a:endParaRPr lang="ar-IQ" sz="2400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ar-IQ" sz="2400" b="1" dirty="0">
                <a:solidFill>
                  <a:schemeClr val="accent1"/>
                </a:solidFill>
              </a:rPr>
              <a:t>  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5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A5AD-4F56-45A2-86C2-09B70724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000" b="1" dirty="0">
                <a:solidFill>
                  <a:schemeClr val="accent1"/>
                </a:solidFill>
              </a:rPr>
              <a:t>الوظائف الغذائية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3AA0F-BC88-4A60-B599-23267B9B0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IQ" sz="2800" dirty="0"/>
              <a:t>اولا : محليات (سكريات)</a:t>
            </a:r>
          </a:p>
          <a:p>
            <a:pPr marL="0" indent="0" algn="r">
              <a:buNone/>
            </a:pPr>
            <a:r>
              <a:rPr lang="ar-IQ" sz="2800" dirty="0"/>
              <a:t>مثل (الكلوكوز الفركتوز السكروز سوربتول منتول)</a:t>
            </a:r>
          </a:p>
          <a:p>
            <a:pPr marL="0" indent="0" algn="r">
              <a:buNone/>
            </a:pPr>
            <a:endParaRPr lang="ar-IQ" sz="2800" dirty="0"/>
          </a:p>
          <a:p>
            <a:pPr marL="0" indent="0" algn="r">
              <a:buNone/>
            </a:pPr>
            <a:r>
              <a:rPr lang="ar-IQ" sz="2800" dirty="0"/>
              <a:t>ثانيا: مصدر للطاقة</a:t>
            </a:r>
          </a:p>
          <a:p>
            <a:pPr marL="0" indent="0" algn="r">
              <a:buNone/>
            </a:pPr>
            <a:r>
              <a:rPr lang="ar-IQ" sz="2800" dirty="0"/>
              <a:t>مثل ( السكر والدكسترين) </a:t>
            </a:r>
          </a:p>
          <a:p>
            <a:pPr marL="0" indent="0" algn="r">
              <a:buNone/>
            </a:pPr>
            <a:r>
              <a:rPr lang="ar-IQ" sz="2800" dirty="0"/>
              <a:t>ثالثا: القوام والثباتية</a:t>
            </a:r>
          </a:p>
          <a:p>
            <a:pPr marL="0" indent="0" algn="r">
              <a:buNone/>
            </a:pPr>
            <a:r>
              <a:rPr lang="ar-IQ" sz="2800" dirty="0"/>
              <a:t>مثل ( النشا و العلك والسكريات الموسترة)</a:t>
            </a:r>
          </a:p>
          <a:p>
            <a:pPr marL="0" indent="0" algn="r">
              <a:buNone/>
            </a:pPr>
            <a:r>
              <a:rPr lang="ar-IQ" sz="2800" dirty="0"/>
              <a:t>رابعا: مصدر للالياف </a:t>
            </a:r>
          </a:p>
          <a:p>
            <a:pPr marL="0" indent="0" algn="r">
              <a:buNone/>
            </a:pPr>
            <a:r>
              <a:rPr lang="ar-IQ" sz="2800" dirty="0"/>
              <a:t>مثل ( كلاكتووليكوسكرايد)</a:t>
            </a:r>
          </a:p>
          <a:p>
            <a:pPr marL="0" indent="0" algn="r">
              <a:buNone/>
            </a:pPr>
            <a:r>
              <a:rPr lang="ar-IQ" sz="2800" dirty="0"/>
              <a:t>خامسا : مصدر للكاربون</a:t>
            </a:r>
          </a:p>
          <a:p>
            <a:pPr marL="0" indent="0" algn="r">
              <a:buNone/>
            </a:pPr>
            <a:r>
              <a:rPr lang="ar-IQ" sz="2800" dirty="0"/>
              <a:t>مثل (كلوكوز لاكتوز وسكروز)  </a:t>
            </a:r>
          </a:p>
          <a:p>
            <a:pPr marL="0" indent="0" algn="r">
              <a:buNone/>
            </a:pPr>
            <a:endParaRPr lang="ar-IQ" sz="2800" dirty="0"/>
          </a:p>
          <a:p>
            <a:pPr marL="0" indent="0" algn="r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CD096-88E2-42F4-9D40-BA507999C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85391"/>
            <a:ext cx="5453269" cy="591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C1E75-C515-4E99-B7EA-43E197B6D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64553"/>
            <a:ext cx="4017612" cy="591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1A0AD-AFC0-4AEE-87EF-6E9A785B0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478953"/>
            <a:ext cx="350550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7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E80CF-3D59-469E-B1E3-683AC11A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Carbohydrate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4C28E3-B25D-43DF-913B-8CC1652B2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291" y="1690689"/>
            <a:ext cx="4480948" cy="8535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134054-8848-45A6-8F32-72158C7CC058}"/>
              </a:ext>
            </a:extLst>
          </p:cNvPr>
          <p:cNvSpPr txBox="1"/>
          <p:nvPr/>
        </p:nvSpPr>
        <p:spPr>
          <a:xfrm>
            <a:off x="1253293" y="2459504"/>
            <a:ext cx="6533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Hydrate = Hydrogen and Oxygen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+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25932-C8A6-4279-9B24-2AE7084F2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55" y="4156922"/>
            <a:ext cx="6919560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8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6908-E70F-4109-AE45-7C8E9781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sz="3600" b="1" dirty="0"/>
              <a:t>الكيتونات و الاديهايدرات</a:t>
            </a:r>
            <a:br>
              <a:rPr lang="ar-IQ" dirty="0"/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Aldoses and Ketoses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B2450-140B-421D-BE9C-BB518CB39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sz="2400" dirty="0"/>
              <a:t>الكيتونات وهي المركبات التي تحتوي على اصرة مزدوجة للوكسجين في منتصف المركب وتسمى بولي هيدروكسي كيتون </a:t>
            </a:r>
            <a:endParaRPr lang="en-US" sz="2400" dirty="0"/>
          </a:p>
          <a:p>
            <a:pPr marL="0" indent="0" algn="r">
              <a:buNone/>
            </a:pPr>
            <a:r>
              <a:rPr lang="ar-IQ" sz="2400" dirty="0"/>
              <a:t>الديهايدرات وهي المركبات التي تحتوي على اصرة مزدوجة للوكسجين في طرف المركب وتسمى بولي هيدروكسي الديهايد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endParaRPr lang="ar-IQ" sz="2400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59607-BD95-4590-85F0-B8B4DD9B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02" y="3809539"/>
            <a:ext cx="6261135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4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9872-9890-4107-A81E-45293D4D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Aldoses and Ketoses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58397-2FC9-40E7-ADB1-581CF2AD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68" y="2137129"/>
            <a:ext cx="5944115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E02C-AD62-4DE0-A828-574DDAA4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Stereoisomers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34BB-B3AE-4EF2-94E2-1946E130C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IQ" sz="2400" dirty="0"/>
              <a:t>الكاربوهيدرات معضمها تحتوي المتشبهات المجسمة او الايزومرات المجسمة </a:t>
            </a:r>
          </a:p>
          <a:p>
            <a:pPr marL="0" indent="0" algn="r">
              <a:buNone/>
            </a:pPr>
            <a:endParaRPr lang="ar-IQ" sz="2400" dirty="0"/>
          </a:p>
          <a:p>
            <a:pPr marL="0" indent="0" algn="r">
              <a:buNone/>
            </a:pPr>
            <a:r>
              <a:rPr lang="ar-IQ" sz="2400" dirty="0"/>
              <a:t>كل مركب يحتوي على مجاميع كاربون يملك متشابهات لكن الاختلاف يكون في الموقع الفعال للمتشابه</a:t>
            </a:r>
          </a:p>
          <a:p>
            <a:pPr marL="0" indent="0" algn="r">
              <a:buNone/>
            </a:pPr>
            <a:r>
              <a:rPr lang="ar-IQ" sz="2400" dirty="0"/>
              <a:t>يكون الموقع الفعال للمتشابه قريب من الاطراف لذلك اما ان يكون المتشابه الى التجاة اليمين (           ) او الى اليسار (            )</a:t>
            </a:r>
          </a:p>
          <a:p>
            <a:pPr marL="0" indent="0" algn="r">
              <a:buNone/>
            </a:pPr>
            <a:endParaRPr lang="ar-IQ" sz="2400" dirty="0"/>
          </a:p>
          <a:p>
            <a:pPr marL="0" indent="0" algn="r">
              <a:buNone/>
            </a:pPr>
            <a:r>
              <a:rPr lang="ar-IQ" sz="2400" dirty="0"/>
              <a:t>المتشابهات لا تختلف في الخواص</a:t>
            </a:r>
          </a:p>
          <a:p>
            <a:pPr marL="0" indent="0" algn="r">
              <a:buNone/>
            </a:pPr>
            <a:r>
              <a:rPr lang="ar-IQ" sz="2400" dirty="0"/>
              <a:t>معظم السكريات السداسية (ست ذرات كاربون) لديها متشابهات من نوع (       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3FF73-8AE0-48F2-A304-5A675997E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46" y="3626357"/>
            <a:ext cx="865707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D6D728-8F7C-47E5-98FF-011C35139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890" y="3626357"/>
            <a:ext cx="792549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BA7F45-067E-40B9-9707-0AB121135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935872"/>
            <a:ext cx="86570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6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DE013A-08A9-4F1A-997C-2A2CE9B0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92" y="146019"/>
            <a:ext cx="6645216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8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762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times</vt:lpstr>
      <vt:lpstr>times new roman</vt:lpstr>
      <vt:lpstr>Office Theme</vt:lpstr>
      <vt:lpstr>1_Office Theme</vt:lpstr>
      <vt:lpstr>PowerPoint Presentation</vt:lpstr>
      <vt:lpstr>الكاربوهيدرات</vt:lpstr>
      <vt:lpstr>وظائف الكاربوهيدرات</vt:lpstr>
      <vt:lpstr>الوظائف الغذائية</vt:lpstr>
      <vt:lpstr>Carbohydrate</vt:lpstr>
      <vt:lpstr>الكيتونات و الاديهايدرات Aldoses and Ketoses </vt:lpstr>
      <vt:lpstr>Aldoses and Ketoses</vt:lpstr>
      <vt:lpstr>Stereoisomers</vt:lpstr>
      <vt:lpstr>PowerPoint Presentation</vt:lpstr>
      <vt:lpstr>الصيغة التركيبية للكاربوهيدرات </vt:lpstr>
      <vt:lpstr>PowerPoint Presentation</vt:lpstr>
      <vt:lpstr>PowerPoint Presentation</vt:lpstr>
      <vt:lpstr>تقسيم الكاربوهيدرات Classification of Carbohydrates</vt:lpstr>
      <vt:lpstr>السكريات الاحادية  Monosaccharides</vt:lpstr>
      <vt:lpstr>امثلة للسكريات الاحادية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معلومات مهمة</vt:lpstr>
      <vt:lpstr>فوائد السكريات الاحادية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teif aldaneen</dc:creator>
  <cp:lastModifiedBy>teif aldaneen</cp:lastModifiedBy>
  <cp:revision>1</cp:revision>
  <dcterms:created xsi:type="dcterms:W3CDTF">2022-11-29T20:23:34Z</dcterms:created>
  <dcterms:modified xsi:type="dcterms:W3CDTF">2022-11-29T20:35:31Z</dcterms:modified>
</cp:coreProperties>
</file>